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3EAB4-0B76-4C09-8923-E9A1D8DA96F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B7F84-AE51-4A81-A30B-270A0B1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30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B7F84-AE51-4A81-A30B-270A0B1230A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06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B7F84-AE51-4A81-A30B-270A0B1230A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87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B7F84-AE51-4A81-A30B-270A0B1230A0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64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906A-FB18-EFA6-811D-4747945A5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1937-F607-8760-08AA-18D791EE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4317A-41F3-F752-0C39-A815EB9C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0DDE-2B6C-2FCA-718C-98B65123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F36C-546A-249C-13BD-22EBBDC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3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BBD-58F3-B46D-B766-20DC04FB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5111E-8714-271C-8A84-7C440FFF2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88BC9-2D90-EF8D-7BD0-B02CECCD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12F06-D20B-85F7-243D-36A1819E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65A7C-9603-6C46-B631-8EB6BEC8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44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AFA93-D01E-4BCE-0F4B-85C2D28BC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29A32-FFBD-C74D-8779-130275D9F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B6FEF-0C7A-D00A-5958-BFCAF12C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1575A-FEFB-0516-0FFA-746F5405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0AE2-41BA-53F2-63A9-5456B9B4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2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BE88-EA07-1C80-A28B-F653CA12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4C54-16A0-EA5A-3DAF-9A34B2EED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52F4-0F51-220D-17A1-023FC71C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7A2E5-30BA-E84D-7741-3E78D8AA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0A02D-125C-69FA-8EC9-A03223F6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07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5AB8-2361-1C15-2B6B-9538B9B2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50C6-0EDD-B073-022A-16D4AEB1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A134D-2C4E-3B6C-A039-13C1BBB0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F7D4-AB44-948C-1517-29A95A6A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5C8B-4293-7D79-2498-D4F7B877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74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9692-B643-C0F6-EFBD-AA950FEE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F728-6864-1757-CED6-FA8083FE0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1888-2D67-E904-0E25-752C3CF9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C559D-2E71-8C02-8F90-0947CF11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6A0C8-5AD7-5CDE-A366-7716A44D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BE94E-ADB2-2EC3-0EB1-43248EF8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3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4400-2291-F63F-DC92-83DC0912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CB989-FC00-389E-CE9F-22003D6F8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71C26-8DD9-4DB5-CE12-56D05F215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85341-170C-1ADB-8E4A-3FB847ECA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2AA57-E490-4025-D752-A81526EFD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015D1-EBE2-A9E0-68F0-BAD17448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2AF5E-66D9-F755-79D2-CE35D896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BFA84E-CECB-5B9D-B38E-3C1C016C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23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91AA-9FF4-9311-11C8-F2139FB5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F3B33-657B-A39B-6C16-7D9DB668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E5D21-F735-A969-BF26-FCFEFB9D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26AC7-3965-84DE-4AFE-A5F4EC1B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B5002-9A4A-0B22-7B34-0A94554B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9CA49-354E-8CE3-03D8-831CEB95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12690-4152-298E-BFCD-F390533D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05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F856-B551-288F-503D-9D72708B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12983-AE28-2E85-F188-8E2FF109D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32CA-259C-18DC-819F-D01CA322F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85314-3F9B-07A8-10DD-C452FE3B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66293-2792-22F0-5199-11F8995D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EAA11-555B-8BFE-8CAD-43E58E3B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43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C3E1-9B08-A422-5DDB-8C448CEE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15A8E-B46F-71EB-7E8F-31BCB9436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6B56C-EFC0-6314-EB61-B9A8DFF0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500C1-8A0F-6155-DF81-2B0DB14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2024E-9428-596D-A834-0B5BC373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B192A-BDE0-8C43-B092-8D394F13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2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37304-9419-AB98-1B0C-2E06E05F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67EBF-8FE9-C373-B9B7-29AC65A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22D1-37FB-1481-60EB-B62872987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0B044-F26B-4C12-816E-AD289054FE0E}" type="datetimeFigureOut">
              <a:rPr lang="en-IN" smtClean="0"/>
              <a:t>08-02-2025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0B75-0A3F-451A-E34A-29E142894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C9E7B-90A2-69F5-CB90-0AF885260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F6CB7-8215-46D3-BD89-D2AE047B0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78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7.png"/><Relationship Id="rId4" Type="http://schemas.microsoft.com/office/2017/06/relationships/model3d" Target="../media/model3d1.glb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17/06/relationships/model3d" Target="../media/model3d2.glb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oumyadeep_d.it2021@msit.edu.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ebjit_d.it2021@msit.edu.in" TargetMode="External"/><Relationship Id="rId4" Type="http://schemas.openxmlformats.org/officeDocument/2006/relationships/hyperlink" Target="mailto:debjit_d.it2021@msit.edu.i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07" y="2083707"/>
            <a:ext cx="2690586" cy="2690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04E6F9-B1E2-70D4-6BE0-8FFF47AE28BB}"/>
              </a:ext>
            </a:extLst>
          </p:cNvPr>
          <p:cNvSpPr txBox="1"/>
          <p:nvPr/>
        </p:nvSpPr>
        <p:spPr>
          <a:xfrm>
            <a:off x="-5457374" y="3583215"/>
            <a:ext cx="5457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Meghnad Saha Institute of Technology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ED6B-8066-BB71-DB48-A6AE4E66C5E4}"/>
              </a:ext>
            </a:extLst>
          </p:cNvPr>
          <p:cNvSpPr txBox="1"/>
          <p:nvPr/>
        </p:nvSpPr>
        <p:spPr>
          <a:xfrm>
            <a:off x="-5457374" y="4660433"/>
            <a:ext cx="308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2800" dirty="0">
              <a:solidFill>
                <a:schemeClr val="bg1">
                  <a:lumMod val="9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C0A98-4B62-93B4-E093-7DD8E7A338D7}"/>
              </a:ext>
            </a:extLst>
          </p:cNvPr>
          <p:cNvCxnSpPr>
            <a:endCxn id="9" idx="2"/>
          </p:cNvCxnSpPr>
          <p:nvPr/>
        </p:nvCxnSpPr>
        <p:spPr>
          <a:xfrm>
            <a:off x="-5326743" y="4660433"/>
            <a:ext cx="259805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9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57" y="1864077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lobal ">
            <a:extLst>
              <a:ext uri="{FF2B5EF4-FFF2-40B4-BE49-F238E27FC236}">
                <a16:creationId xmlns:a16="http://schemas.microsoft.com/office/drawing/2014/main" id="{D489699A-4914-4BB1-EF31-7CC7643E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92" y="1660088"/>
            <a:ext cx="1135465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cation marker ">
            <a:extLst>
              <a:ext uri="{FF2B5EF4-FFF2-40B4-BE49-F238E27FC236}">
                <a16:creationId xmlns:a16="http://schemas.microsoft.com/office/drawing/2014/main" id="{A86BCEB2-4815-D8B5-0A8A-2EFF87E8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993" y="2842727"/>
            <a:ext cx="843165" cy="8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tartup ">
            <a:extLst>
              <a:ext uri="{FF2B5EF4-FFF2-40B4-BE49-F238E27FC236}">
                <a16:creationId xmlns:a16="http://schemas.microsoft.com/office/drawing/2014/main" id="{D179848D-0CF8-805B-0787-090A4B0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23" y="3502978"/>
            <a:ext cx="1388197" cy="13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nvestment ">
            <a:extLst>
              <a:ext uri="{FF2B5EF4-FFF2-40B4-BE49-F238E27FC236}">
                <a16:creationId xmlns:a16="http://schemas.microsoft.com/office/drawing/2014/main" id="{4DA41AD3-C17D-B23A-19EB-15ED0B9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1" y="3673403"/>
            <a:ext cx="1265748" cy="1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4784270"/>
                  </p:ext>
                </p:extLst>
              </p:nvPr>
            </p:nvGraphicFramePr>
            <p:xfrm>
              <a:off x="12283158" y="2472985"/>
              <a:ext cx="2487077" cy="153926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87077" cy="1539268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1751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83158" y="2472985"/>
                <a:ext cx="2487077" cy="153926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CACE8BE-EBFF-7A2A-1E83-36A362CC3D5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A37C73-772D-2172-B681-094CB1F00C18}"/>
              </a:ext>
            </a:extLst>
          </p:cNvPr>
          <p:cNvSpPr txBox="1"/>
          <p:nvPr/>
        </p:nvSpPr>
        <p:spPr>
          <a:xfrm>
            <a:off x="1907829" y="2457571"/>
            <a:ext cx="427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Key Components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D4B915C-F21B-7255-4B8A-28861AFF0AC9}"/>
              </a:ext>
            </a:extLst>
          </p:cNvPr>
          <p:cNvSpPr txBox="1"/>
          <p:nvPr/>
        </p:nvSpPr>
        <p:spPr>
          <a:xfrm>
            <a:off x="1947258" y="2820691"/>
            <a:ext cx="75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Sensor Integration and Data Acquisition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2B3FFE3-523E-937A-3887-4BDCF574923A}"/>
              </a:ext>
            </a:extLst>
          </p:cNvPr>
          <p:cNvSpPr txBox="1"/>
          <p:nvPr/>
        </p:nvSpPr>
        <p:spPr>
          <a:xfrm>
            <a:off x="1699984" y="3222436"/>
            <a:ext cx="775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Real Time Monitoring and Notification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A7488BD-FDE2-6E83-E9DC-42674297094F}"/>
              </a:ext>
            </a:extLst>
          </p:cNvPr>
          <p:cNvSpPr txBox="1"/>
          <p:nvPr/>
        </p:nvSpPr>
        <p:spPr>
          <a:xfrm>
            <a:off x="2707617" y="3590895"/>
            <a:ext cx="723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Deployment and Consideration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B5C69207-0838-F4FD-D51B-18424C28CF71}"/>
              </a:ext>
            </a:extLst>
          </p:cNvPr>
          <p:cNvSpPr/>
          <p:nvPr/>
        </p:nvSpPr>
        <p:spPr>
          <a:xfrm>
            <a:off x="2292744" y="2542590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2D1C5C92-AAC3-F58A-3171-818596FBAC40}"/>
              </a:ext>
            </a:extLst>
          </p:cNvPr>
          <p:cNvSpPr/>
          <p:nvPr/>
        </p:nvSpPr>
        <p:spPr>
          <a:xfrm>
            <a:off x="2292398" y="2910031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F6509A79-C631-0DC5-EEB4-FA8079DE7012}"/>
              </a:ext>
            </a:extLst>
          </p:cNvPr>
          <p:cNvSpPr/>
          <p:nvPr/>
        </p:nvSpPr>
        <p:spPr>
          <a:xfrm>
            <a:off x="2301131" y="3297606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FB23CD5E-B819-E7AD-8ED5-11B1F5EA0092}"/>
              </a:ext>
            </a:extLst>
          </p:cNvPr>
          <p:cNvSpPr/>
          <p:nvPr/>
        </p:nvSpPr>
        <p:spPr>
          <a:xfrm>
            <a:off x="2315418" y="36833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2498D7FE-7F42-3E1F-3E42-3CEE814D4C8F}"/>
              </a:ext>
            </a:extLst>
          </p:cNvPr>
          <p:cNvSpPr/>
          <p:nvPr/>
        </p:nvSpPr>
        <p:spPr>
          <a:xfrm>
            <a:off x="2317004" y="40770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8B610BCF-7F0F-3D45-7B9E-84715C1E2718}"/>
              </a:ext>
            </a:extLst>
          </p:cNvPr>
          <p:cNvSpPr txBox="1"/>
          <p:nvPr/>
        </p:nvSpPr>
        <p:spPr>
          <a:xfrm>
            <a:off x="701288" y="3967530"/>
            <a:ext cx="723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Future Development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6674246" y="-3636"/>
            <a:ext cx="55196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259289" y="-3958948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2979929" y="-344381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956681" y="2919995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4" y="3604145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8541255" y="2186200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Ultrasound HCSR04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6F92E25-C569-0692-6FB3-6E3F14637573}"/>
              </a:ext>
            </a:extLst>
          </p:cNvPr>
          <p:cNvSpPr txBox="1"/>
          <p:nvPr/>
        </p:nvSpPr>
        <p:spPr>
          <a:xfrm>
            <a:off x="9677435" y="2690352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GPS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Ublox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Neo6m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B54A85-74C0-319D-622E-0F368D973645}"/>
              </a:ext>
            </a:extLst>
          </p:cNvPr>
          <p:cNvSpPr txBox="1"/>
          <p:nvPr/>
        </p:nvSpPr>
        <p:spPr>
          <a:xfrm>
            <a:off x="7675127" y="2453070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GYRO MPU 6050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7BE95FE-E8C0-02D1-AA5D-D63E9466D63F}"/>
              </a:ext>
            </a:extLst>
          </p:cNvPr>
          <p:cNvSpPr txBox="1"/>
          <p:nvPr/>
        </p:nvSpPr>
        <p:spPr>
          <a:xfrm>
            <a:off x="8805782" y="4024325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Firebase 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5F0763A-B7CA-3B9D-77A4-885406AC8D1E}"/>
              </a:ext>
            </a:extLst>
          </p:cNvPr>
          <p:cNvSpPr txBox="1"/>
          <p:nvPr/>
        </p:nvSpPr>
        <p:spPr>
          <a:xfrm>
            <a:off x="6808999" y="2719940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ESP32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23714"/>
                  </p:ext>
                </p:extLst>
              </p:nvPr>
            </p:nvGraphicFramePr>
            <p:xfrm>
              <a:off x="4552401" y="777438"/>
              <a:ext cx="7119753" cy="49319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19753" cy="4931915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946976" ay="-1953878" az="-5190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086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2401" y="777438"/>
                <a:ext cx="7119753" cy="4931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699823"/>
                  </p:ext>
                </p:extLst>
              </p:nvPr>
            </p:nvGraphicFramePr>
            <p:xfrm rot="563912">
              <a:off x="12328014" y="1684000"/>
              <a:ext cx="1534285" cy="833040"/>
            </p:xfrm>
            <a:graphic>
              <a:graphicData uri="http://schemas.microsoft.com/office/drawing/2017/model3d">
                <am3d:model3d r:embed="rId6">
                  <am3d:spPr>
                    <a:xfrm rot="563912">
                      <a:off x="0" y="0"/>
                      <a:ext cx="1534285" cy="833040"/>
                    </a:xfrm>
                    <a:prstGeom prst="rect">
                      <a:avLst/>
                    </a:prstGeom>
                  </am3d:spPr>
                  <am3d:camera>
                    <am3d:pos x="0" y="0" z="5747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55" d="1000000"/>
                    <am3d:preTrans dx="-2551153" dy="-9465187" dz="-2723000"/>
                    <am3d:scale>
                      <am3d:sx n="1000000" d="1000000"/>
                      <am3d:sy n="1000000" d="1000000"/>
                      <am3d:sz n="1000000" d="1000000"/>
                    </am3d:scale>
                    <am3d:rot ax="609579" ay="-1628671" az="-2804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32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63912">
                <a:off x="12328014" y="1684000"/>
                <a:ext cx="1534285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2" name="3D Model 1031">
                <a:extLst>
                  <a:ext uri="{FF2B5EF4-FFF2-40B4-BE49-F238E27FC236}">
                    <a16:creationId xmlns:a16="http://schemas.microsoft.com/office/drawing/2014/main" id="{3DB7A8A9-B3F2-1F2A-A42F-4664DE04F5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0076172"/>
                  </p:ext>
                </p:extLst>
              </p:nvPr>
            </p:nvGraphicFramePr>
            <p:xfrm rot="563912">
              <a:off x="12976642" y="3212239"/>
              <a:ext cx="4735162" cy="4107612"/>
            </p:xfrm>
            <a:graphic>
              <a:graphicData uri="http://schemas.microsoft.com/office/drawing/2017/model3d">
                <am3d:model3d r:embed="rId8">
                  <am3d:spPr>
                    <a:xfrm rot="563912">
                      <a:off x="0" y="0"/>
                      <a:ext cx="4735162" cy="4107612"/>
                    </a:xfrm>
                    <a:prstGeom prst="rect">
                      <a:avLst/>
                    </a:prstGeom>
                  </am3d:spPr>
                  <am3d:camera>
                    <am3d:pos x="0" y="0" z="536624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95" d="1000000"/>
                    <am3d:preTrans dx="-133121" dy="-659752" dz="214118"/>
                    <am3d:scale>
                      <am3d:sx n="1000000" d="1000000"/>
                      <am3d:sy n="1000000" d="1000000"/>
                      <am3d:sz n="1000000" d="1000000"/>
                    </am3d:scale>
                    <am3d:rot ax="2136919" ay="-1274642" az="-87300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24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2" name="3D Model 1031">
                <a:extLst>
                  <a:ext uri="{FF2B5EF4-FFF2-40B4-BE49-F238E27FC236}">
                    <a16:creationId xmlns:a16="http://schemas.microsoft.com/office/drawing/2014/main" id="{3DB7A8A9-B3F2-1F2A-A42F-4664DE04F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63912">
                <a:off x="12976642" y="3212239"/>
                <a:ext cx="4735162" cy="4107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3" name="3D Model 1032">
                <a:extLst>
                  <a:ext uri="{FF2B5EF4-FFF2-40B4-BE49-F238E27FC236}">
                    <a16:creationId xmlns:a16="http://schemas.microsoft.com/office/drawing/2014/main" id="{1BD38EE5-4DAF-4A12-E50B-87848B895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6566866"/>
                  </p:ext>
                </p:extLst>
              </p:nvPr>
            </p:nvGraphicFramePr>
            <p:xfrm rot="563912">
              <a:off x="12374676" y="3739563"/>
              <a:ext cx="2499071" cy="963428"/>
            </p:xfrm>
            <a:graphic>
              <a:graphicData uri="http://schemas.microsoft.com/office/drawing/2017/model3d">
                <am3d:model3d r:embed="rId10">
                  <am3d:spPr>
                    <a:xfrm rot="563912">
                      <a:off x="0" y="0"/>
                      <a:ext cx="2499071" cy="963428"/>
                    </a:xfrm>
                    <a:prstGeom prst="rect">
                      <a:avLst/>
                    </a:prstGeom>
                  </am3d:spPr>
                  <am3d:camera>
                    <am3d:pos x="0" y="0" z="596507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384" d="1000000"/>
                    <am3d:preTrans dx="0" dy="-10346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8039" ay="3266799" az="113286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6390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3" name="3D Model 1032">
                <a:extLst>
                  <a:ext uri="{FF2B5EF4-FFF2-40B4-BE49-F238E27FC236}">
                    <a16:creationId xmlns:a16="http://schemas.microsoft.com/office/drawing/2014/main" id="{1BD38EE5-4DAF-4A12-E50B-87848B895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63912">
                <a:off x="12374676" y="3739563"/>
                <a:ext cx="2499071" cy="963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57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6674246" y="-3636"/>
            <a:ext cx="55196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259289" y="-3958948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2979929" y="-344381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956681" y="2919995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4" y="3604145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8541255" y="2186200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Ultrasound HCSR04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6F92E25-C569-0692-6FB3-6E3F14637573}"/>
              </a:ext>
            </a:extLst>
          </p:cNvPr>
          <p:cNvSpPr txBox="1"/>
          <p:nvPr/>
        </p:nvSpPr>
        <p:spPr>
          <a:xfrm>
            <a:off x="9677435" y="2690352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GPS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Ublox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Neo6m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B54A85-74C0-319D-622E-0F368D973645}"/>
              </a:ext>
            </a:extLst>
          </p:cNvPr>
          <p:cNvSpPr txBox="1"/>
          <p:nvPr/>
        </p:nvSpPr>
        <p:spPr>
          <a:xfrm>
            <a:off x="7710402" y="4491278"/>
            <a:ext cx="2686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GYRO MPU 6050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7BE95FE-E8C0-02D1-AA5D-D63E9466D63F}"/>
              </a:ext>
            </a:extLst>
          </p:cNvPr>
          <p:cNvSpPr txBox="1"/>
          <p:nvPr/>
        </p:nvSpPr>
        <p:spPr>
          <a:xfrm>
            <a:off x="8805782" y="4024325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Firebase 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5F0763A-B7CA-3B9D-77A4-885406AC8D1E}"/>
              </a:ext>
            </a:extLst>
          </p:cNvPr>
          <p:cNvSpPr txBox="1"/>
          <p:nvPr/>
        </p:nvSpPr>
        <p:spPr>
          <a:xfrm>
            <a:off x="7723137" y="2891286"/>
            <a:ext cx="13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ESP32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9741747"/>
                  </p:ext>
                </p:extLst>
              </p:nvPr>
            </p:nvGraphicFramePr>
            <p:xfrm>
              <a:off x="4886788" y="731848"/>
              <a:ext cx="4517862" cy="30721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17862" cy="3072145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-6301271" ay="-1602211" az="72506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82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788" y="731848"/>
                <a:ext cx="4517862" cy="307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63912">
              <a:off x="12328014" y="1684000"/>
              <a:ext cx="1534285" cy="833040"/>
            </p:xfrm>
            <a:graphic>
              <a:graphicData uri="http://schemas.microsoft.com/office/drawing/2017/model3d">
                <am3d:model3d r:embed="rId6">
                  <am3d:spPr>
                    <a:xfrm rot="563912">
                      <a:off x="0" y="0"/>
                      <a:ext cx="1534285" cy="833040"/>
                    </a:xfrm>
                    <a:prstGeom prst="rect">
                      <a:avLst/>
                    </a:prstGeom>
                  </am3d:spPr>
                  <am3d:camera>
                    <am3d:pos x="0" y="0" z="5747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55" d="1000000"/>
                    <am3d:preTrans dx="-2551153" dy="-9465187" dz="-2723000"/>
                    <am3d:scale>
                      <am3d:sx n="1000000" d="1000000"/>
                      <am3d:sy n="1000000" d="1000000"/>
                      <am3d:sz n="1000000" d="1000000"/>
                    </am3d:scale>
                    <am3d:rot ax="609579" ay="-1628671" az="-2804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32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63912">
                <a:off x="12328014" y="1684000"/>
                <a:ext cx="1534285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2" name="3D Model 1031">
                <a:extLst>
                  <a:ext uri="{FF2B5EF4-FFF2-40B4-BE49-F238E27FC236}">
                    <a16:creationId xmlns:a16="http://schemas.microsoft.com/office/drawing/2014/main" id="{3DB7A8A9-B3F2-1F2A-A42F-4664DE04F5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796354"/>
                  </p:ext>
                </p:extLst>
              </p:nvPr>
            </p:nvGraphicFramePr>
            <p:xfrm rot="563912">
              <a:off x="9612069" y="3071814"/>
              <a:ext cx="2152314" cy="1391832"/>
            </p:xfrm>
            <a:graphic>
              <a:graphicData uri="http://schemas.microsoft.com/office/drawing/2017/model3d">
                <am3d:model3d r:embed="rId8">
                  <am3d:spPr>
                    <a:xfrm rot="563912">
                      <a:off x="0" y="0"/>
                      <a:ext cx="2152314" cy="1391832"/>
                    </a:xfrm>
                    <a:prstGeom prst="rect">
                      <a:avLst/>
                    </a:prstGeom>
                  </am3d:spPr>
                  <am3d:camera>
                    <am3d:pos x="0" y="0" z="536624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95" d="1000000"/>
                    <am3d:preTrans dx="-133121" dy="-659752" dz="214118"/>
                    <am3d:scale>
                      <am3d:sx n="1000000" d="1000000"/>
                      <am3d:sy n="1000000" d="1000000"/>
                      <am3d:sz n="1000000" d="1000000"/>
                    </am3d:scale>
                    <am3d:rot ax="5431966" ay="205491" az="-48694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14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2" name="3D Model 1031">
                <a:extLst>
                  <a:ext uri="{FF2B5EF4-FFF2-40B4-BE49-F238E27FC236}">
                    <a16:creationId xmlns:a16="http://schemas.microsoft.com/office/drawing/2014/main" id="{3DB7A8A9-B3F2-1F2A-A42F-4664DE04F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63912">
                <a:off x="9612069" y="3071814"/>
                <a:ext cx="2152314" cy="1391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3" name="3D Model 1032">
                <a:extLst>
                  <a:ext uri="{FF2B5EF4-FFF2-40B4-BE49-F238E27FC236}">
                    <a16:creationId xmlns:a16="http://schemas.microsoft.com/office/drawing/2014/main" id="{1BD38EE5-4DAF-4A12-E50B-87848B895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152772"/>
                  </p:ext>
                </p:extLst>
              </p:nvPr>
            </p:nvGraphicFramePr>
            <p:xfrm rot="563912">
              <a:off x="10064786" y="4604808"/>
              <a:ext cx="1912187" cy="1605312"/>
            </p:xfrm>
            <a:graphic>
              <a:graphicData uri="http://schemas.microsoft.com/office/drawing/2017/model3d">
                <am3d:model3d r:embed="rId10">
                  <am3d:spPr>
                    <a:xfrm rot="563912">
                      <a:off x="0" y="0"/>
                      <a:ext cx="1912187" cy="1605312"/>
                    </a:xfrm>
                    <a:prstGeom prst="rect">
                      <a:avLst/>
                    </a:prstGeom>
                  </am3d:spPr>
                  <am3d:camera>
                    <am3d:pos x="0" y="0" z="596507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384" d="1000000"/>
                    <am3d:preTrans dx="0" dy="-10346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085" ay="-98587" az="5978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348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3" name="3D Model 1032">
                <a:extLst>
                  <a:ext uri="{FF2B5EF4-FFF2-40B4-BE49-F238E27FC236}">
                    <a16:creationId xmlns:a16="http://schemas.microsoft.com/office/drawing/2014/main" id="{1BD38EE5-4DAF-4A12-E50B-87848B895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63912">
                <a:off x="10064786" y="4604808"/>
                <a:ext cx="1912187" cy="16053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7F3EA7-0B7D-D738-86D4-282B093175B8}"/>
              </a:ext>
            </a:extLst>
          </p:cNvPr>
          <p:cNvSpPr txBox="1"/>
          <p:nvPr/>
        </p:nvSpPr>
        <p:spPr>
          <a:xfrm>
            <a:off x="7738169" y="3331611"/>
            <a:ext cx="20578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A feature-rich SoC with integrated Wi-Fi and Bluetooth connectivity for a wide-range of IoT applications.</a:t>
            </a:r>
            <a:endParaRPr lang="en-IN" sz="1400" b="1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D8B87-F69E-36B5-D47A-61D00200F66F}"/>
              </a:ext>
            </a:extLst>
          </p:cNvPr>
          <p:cNvSpPr txBox="1"/>
          <p:nvPr/>
        </p:nvSpPr>
        <p:spPr>
          <a:xfrm>
            <a:off x="7743010" y="5395680"/>
            <a:ext cx="2176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a three-axis accelerometer and three-axis gyroscope Micro Electro-mechanical system (MEMS)</a:t>
            </a:r>
            <a:endParaRPr lang="en-IN" sz="1400" b="1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EE96A7A-A544-EEBE-9ABB-9B4E887F20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067967"/>
                  </p:ext>
                </p:extLst>
              </p:nvPr>
            </p:nvGraphicFramePr>
            <p:xfrm>
              <a:off x="12992561" y="3009621"/>
              <a:ext cx="2503763" cy="151621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03763" cy="1516216"/>
                    </a:xfrm>
                    <a:prstGeom prst="rect">
                      <a:avLst/>
                    </a:prstGeom>
                  </am3d:spPr>
                  <am3d:camera>
                    <am3d:pos x="0" y="0" z="552657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05" d="1000000"/>
                    <am3d:preTrans dx="-5359510" dy="984997" dz="-1263544"/>
                    <am3d:scale>
                      <am3d:sx n="1000000" d="1000000"/>
                      <am3d:sy n="1000000" d="1000000"/>
                      <am3d:sz n="1000000" d="1000000"/>
                    </am3d:scale>
                    <am3d:rot ax="398530" ay="-87923" az="-1023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09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EE96A7A-A544-EEBE-9ABB-9B4E887F20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92561" y="3009621"/>
                <a:ext cx="2503763" cy="15162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39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6674246" y="-3636"/>
            <a:ext cx="55196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259289" y="-3958948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2979929" y="-344381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711596" y="1420045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77" y="1343558"/>
            <a:ext cx="847976" cy="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8541255" y="2186200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Ultrasound HCSR04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6F92E25-C569-0692-6FB3-6E3F14637573}"/>
              </a:ext>
            </a:extLst>
          </p:cNvPr>
          <p:cNvSpPr txBox="1"/>
          <p:nvPr/>
        </p:nvSpPr>
        <p:spPr>
          <a:xfrm>
            <a:off x="8969261" y="3624215"/>
            <a:ext cx="268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GPS Neo6m</a:t>
            </a:r>
            <a:endParaRPr lang="en-IN" sz="2800" b="1" dirty="0">
              <a:latin typeface="Arial Rounded MT Bold" panose="020F0704030504030204" pitchFamily="34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7BE95FE-E8C0-02D1-AA5D-D63E9466D63F}"/>
              </a:ext>
            </a:extLst>
          </p:cNvPr>
          <p:cNvSpPr txBox="1"/>
          <p:nvPr/>
        </p:nvSpPr>
        <p:spPr>
          <a:xfrm>
            <a:off x="8016580" y="390493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Firebase 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111092"/>
                  </p:ext>
                </p:extLst>
              </p:nvPr>
            </p:nvGraphicFramePr>
            <p:xfrm>
              <a:off x="4782837" y="-37231"/>
              <a:ext cx="5830306" cy="58552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30306" cy="5855276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3051174" ay="-1892160" az="-19632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771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837" y="-37231"/>
                <a:ext cx="5830306" cy="585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63912">
              <a:off x="12328014" y="1684000"/>
              <a:ext cx="1534285" cy="833040"/>
            </p:xfrm>
            <a:graphic>
              <a:graphicData uri="http://schemas.microsoft.com/office/drawing/2017/model3d">
                <am3d:model3d r:embed="rId6">
                  <am3d:spPr>
                    <a:xfrm rot="563912">
                      <a:off x="0" y="0"/>
                      <a:ext cx="1534285" cy="833040"/>
                    </a:xfrm>
                    <a:prstGeom prst="rect">
                      <a:avLst/>
                    </a:prstGeom>
                  </am3d:spPr>
                  <am3d:camera>
                    <am3d:pos x="0" y="0" z="5747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55" d="1000000"/>
                    <am3d:preTrans dx="-2551153" dy="-9465187" dz="-2723000"/>
                    <am3d:scale>
                      <am3d:sx n="1000000" d="1000000"/>
                      <am3d:sy n="1000000" d="1000000"/>
                      <am3d:sz n="1000000" d="1000000"/>
                    </am3d:scale>
                    <am3d:rot ax="609579" ay="-1628671" az="-2804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32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63912">
                <a:off x="12328014" y="1684000"/>
                <a:ext cx="1534285" cy="833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3C486F-1439-8021-6AD7-2BC883C27145}"/>
              </a:ext>
            </a:extLst>
          </p:cNvPr>
          <p:cNvSpPr txBox="1"/>
          <p:nvPr/>
        </p:nvSpPr>
        <p:spPr>
          <a:xfrm>
            <a:off x="9045461" y="4149810"/>
            <a:ext cx="2213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a well-performing complete GPS receiver with a built-in 25 x 25 x 4mm ceramic antenna, which provides a strong satellite search capability.</a:t>
            </a:r>
            <a:endParaRPr lang="en-IN" sz="1400" b="1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567EAB0-EC59-E0F2-46FB-911EBF345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264988"/>
                  </p:ext>
                </p:extLst>
              </p:nvPr>
            </p:nvGraphicFramePr>
            <p:xfrm>
              <a:off x="9312131" y="5521820"/>
              <a:ext cx="1768499" cy="106742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68499" cy="1067420"/>
                    </a:xfrm>
                    <a:prstGeom prst="rect">
                      <a:avLst/>
                    </a:prstGeom>
                  </am3d:spPr>
                  <am3d:camera>
                    <am3d:pos x="0" y="0" z="552657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05" d="1000000"/>
                    <am3d:preTrans dx="-5359510" dy="984997" dz="-1263544"/>
                    <am3d:scale>
                      <am3d:sx n="1000000" d="1000000"/>
                      <am3d:sy n="1000000" d="1000000"/>
                      <am3d:sz n="1000000" d="1000000"/>
                    </am3d:scale>
                    <am3d:rot ax="-88543" ay="-88488" az="22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02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567EAB0-EC59-E0F2-46FB-911EBF345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2131" y="5521820"/>
                <a:ext cx="1768499" cy="10674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F81B756-FC05-F4EC-62A4-8EEC4D2A779A}"/>
              </a:ext>
            </a:extLst>
          </p:cNvPr>
          <p:cNvSpPr txBox="1"/>
          <p:nvPr/>
        </p:nvSpPr>
        <p:spPr>
          <a:xfrm>
            <a:off x="1095016" y="209532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ESP32</a:t>
            </a:r>
            <a:endParaRPr lang="en-IN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A7FEF-8354-2B68-080F-E3154DDCF810}"/>
              </a:ext>
            </a:extLst>
          </p:cNvPr>
          <p:cNvSpPr txBox="1"/>
          <p:nvPr/>
        </p:nvSpPr>
        <p:spPr>
          <a:xfrm>
            <a:off x="1094261" y="2618547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GYRO MPU 6050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0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6674246" y="-3636"/>
            <a:ext cx="55196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259289" y="-3958948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2979929" y="-344381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9434077" y="3502634"/>
            <a:ext cx="2686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Ultrasound HCSR04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7BE95FE-E8C0-02D1-AA5D-D63E9466D63F}"/>
              </a:ext>
            </a:extLst>
          </p:cNvPr>
          <p:cNvSpPr txBox="1"/>
          <p:nvPr/>
        </p:nvSpPr>
        <p:spPr>
          <a:xfrm>
            <a:off x="8016580" y="390493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Firebase 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272911"/>
                  </p:ext>
                </p:extLst>
              </p:nvPr>
            </p:nvGraphicFramePr>
            <p:xfrm>
              <a:off x="5010506" y="578258"/>
              <a:ext cx="3598369" cy="48549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98369" cy="4854942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622" ay="35623" az="114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0506" y="578258"/>
                <a:ext cx="3598369" cy="4854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5365016"/>
                  </p:ext>
                </p:extLst>
              </p:nvPr>
            </p:nvGraphicFramePr>
            <p:xfrm>
              <a:off x="9473045" y="5507089"/>
              <a:ext cx="2183078" cy="11624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3078" cy="1162476"/>
                    </a:xfrm>
                    <a:prstGeom prst="rect">
                      <a:avLst/>
                    </a:prstGeom>
                  </am3d:spPr>
                  <am3d:camera>
                    <am3d:pos x="0" y="0" z="5747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55" d="1000000"/>
                    <am3d:preTrans dx="-2551153" dy="-9465187" dz="-2723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145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3045" y="5507089"/>
                <a:ext cx="2183078" cy="116247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4ADE2F-CF3C-59F3-ACE3-57F58438EE97}"/>
              </a:ext>
            </a:extLst>
          </p:cNvPr>
          <p:cNvSpPr txBox="1"/>
          <p:nvPr/>
        </p:nvSpPr>
        <p:spPr>
          <a:xfrm>
            <a:off x="9473045" y="4463448"/>
            <a:ext cx="205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Ultrasonic</a:t>
            </a: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non-contact distance measurement sensor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B361-A1B4-6365-3CC9-A6CDDABD1C3B}"/>
              </a:ext>
            </a:extLst>
          </p:cNvPr>
          <p:cNvSpPr txBox="1"/>
          <p:nvPr/>
        </p:nvSpPr>
        <p:spPr>
          <a:xfrm>
            <a:off x="1118142" y="3109164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GPS Neo6m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685D6-84D8-133C-6C36-E6E7A8DD6AE6}"/>
              </a:ext>
            </a:extLst>
          </p:cNvPr>
          <p:cNvSpPr txBox="1"/>
          <p:nvPr/>
        </p:nvSpPr>
        <p:spPr>
          <a:xfrm>
            <a:off x="711596" y="1420045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6" name="Picture 2" descr="Accept ">
            <a:extLst>
              <a:ext uri="{FF2B5EF4-FFF2-40B4-BE49-F238E27FC236}">
                <a16:creationId xmlns:a16="http://schemas.microsoft.com/office/drawing/2014/main" id="{BB08F494-A59C-65D2-68D3-13D5583E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77" y="1343558"/>
            <a:ext cx="847976" cy="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ECA89A-17C2-61C8-0417-9A6649198396}"/>
              </a:ext>
            </a:extLst>
          </p:cNvPr>
          <p:cNvSpPr txBox="1"/>
          <p:nvPr/>
        </p:nvSpPr>
        <p:spPr>
          <a:xfrm>
            <a:off x="1095016" y="209532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ESP32</a:t>
            </a:r>
            <a:endParaRPr lang="en-IN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97B0E-BCB2-9FC4-0C20-C7CB758A48A3}"/>
              </a:ext>
            </a:extLst>
          </p:cNvPr>
          <p:cNvSpPr txBox="1"/>
          <p:nvPr/>
        </p:nvSpPr>
        <p:spPr>
          <a:xfrm>
            <a:off x="1094261" y="2618547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GYRO MPU 6050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6674246" y="-3636"/>
            <a:ext cx="55196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259289" y="-3958948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2979929" y="-344381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9434077" y="3502634"/>
            <a:ext cx="2686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Ultrasound HCSR04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7BE95FE-E8C0-02D1-AA5D-D63E9466D63F}"/>
              </a:ext>
            </a:extLst>
          </p:cNvPr>
          <p:cNvSpPr txBox="1"/>
          <p:nvPr/>
        </p:nvSpPr>
        <p:spPr>
          <a:xfrm>
            <a:off x="8016580" y="390493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Firebase 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5082689"/>
                  </p:ext>
                </p:extLst>
              </p:nvPr>
            </p:nvGraphicFramePr>
            <p:xfrm>
              <a:off x="5067623" y="521141"/>
              <a:ext cx="3484135" cy="49691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84135" cy="4969176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9562685" ay="89" az="107999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623" y="521141"/>
                <a:ext cx="3484135" cy="4969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3045" y="5507089"/>
              <a:ext cx="2183078" cy="11624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3078" cy="1162476"/>
                    </a:xfrm>
                    <a:prstGeom prst="rect">
                      <a:avLst/>
                    </a:prstGeom>
                  </am3d:spPr>
                  <am3d:camera>
                    <am3d:pos x="0" y="0" z="5747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55" d="1000000"/>
                    <am3d:preTrans dx="-2551153" dy="-9465187" dz="-2723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145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1" name="3D Model 1030">
                <a:extLst>
                  <a:ext uri="{FF2B5EF4-FFF2-40B4-BE49-F238E27FC236}">
                    <a16:creationId xmlns:a16="http://schemas.microsoft.com/office/drawing/2014/main" id="{8405AD2F-809D-7D9F-096C-756DE83DF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3045" y="5507089"/>
                <a:ext cx="2183078" cy="116247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4ADE2F-CF3C-59F3-ACE3-57F58438EE97}"/>
              </a:ext>
            </a:extLst>
          </p:cNvPr>
          <p:cNvSpPr txBox="1"/>
          <p:nvPr/>
        </p:nvSpPr>
        <p:spPr>
          <a:xfrm>
            <a:off x="9473045" y="4463448"/>
            <a:ext cx="205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Ultrasonic</a:t>
            </a: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non-contact distance measurement sensor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E837C-2088-A7DA-3C96-594576F2C2D2}"/>
              </a:ext>
            </a:extLst>
          </p:cNvPr>
          <p:cNvSpPr txBox="1"/>
          <p:nvPr/>
        </p:nvSpPr>
        <p:spPr>
          <a:xfrm>
            <a:off x="1118142" y="3109164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GPS Neo6m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50289-7740-7700-9574-740763C2AF03}"/>
              </a:ext>
            </a:extLst>
          </p:cNvPr>
          <p:cNvSpPr txBox="1"/>
          <p:nvPr/>
        </p:nvSpPr>
        <p:spPr>
          <a:xfrm>
            <a:off x="711596" y="1420045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3" name="Picture 2" descr="Accept ">
            <a:extLst>
              <a:ext uri="{FF2B5EF4-FFF2-40B4-BE49-F238E27FC236}">
                <a16:creationId xmlns:a16="http://schemas.microsoft.com/office/drawing/2014/main" id="{1557D06C-3BC6-333E-C3B2-89758F62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77" y="1343558"/>
            <a:ext cx="847976" cy="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849AB-33D8-9BF0-A930-0F5441CF8E16}"/>
              </a:ext>
            </a:extLst>
          </p:cNvPr>
          <p:cNvSpPr txBox="1"/>
          <p:nvPr/>
        </p:nvSpPr>
        <p:spPr>
          <a:xfrm>
            <a:off x="1095016" y="209532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ESP32</a:t>
            </a:r>
            <a:endParaRPr lang="en-IN" sz="14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293F9-21FA-A9B8-3150-A8B26F990774}"/>
              </a:ext>
            </a:extLst>
          </p:cNvPr>
          <p:cNvSpPr txBox="1"/>
          <p:nvPr/>
        </p:nvSpPr>
        <p:spPr>
          <a:xfrm>
            <a:off x="1094261" y="2618547"/>
            <a:ext cx="268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GYRO MPU 6050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6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C0FE495-978D-09E8-5113-5940F81E6305}"/>
              </a:ext>
            </a:extLst>
          </p:cNvPr>
          <p:cNvSpPr txBox="1"/>
          <p:nvPr/>
        </p:nvSpPr>
        <p:spPr>
          <a:xfrm>
            <a:off x="4149695" y="5176345"/>
            <a:ext cx="3892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Ultrasound HCSR04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460885"/>
                  </p:ext>
                </p:extLst>
              </p:nvPr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5E837C-2088-A7DA-3C96-594576F2C2D2}"/>
              </a:ext>
            </a:extLst>
          </p:cNvPr>
          <p:cNvSpPr txBox="1"/>
          <p:nvPr/>
        </p:nvSpPr>
        <p:spPr>
          <a:xfrm>
            <a:off x="4752553" y="4750323"/>
            <a:ext cx="26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GPS Neo6m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50289-7740-7700-9574-740763C2AF03}"/>
              </a:ext>
            </a:extLst>
          </p:cNvPr>
          <p:cNvSpPr txBox="1"/>
          <p:nvPr/>
        </p:nvSpPr>
        <p:spPr>
          <a:xfrm>
            <a:off x="3038038" y="2868694"/>
            <a:ext cx="6115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Key Components 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849AB-33D8-9BF0-A930-0F5441CF8E16}"/>
              </a:ext>
            </a:extLst>
          </p:cNvPr>
          <p:cNvSpPr txBox="1"/>
          <p:nvPr/>
        </p:nvSpPr>
        <p:spPr>
          <a:xfrm>
            <a:off x="5397500" y="3801661"/>
            <a:ext cx="13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ESP32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293F9-21FA-A9B8-3150-A8B26F990774}"/>
              </a:ext>
            </a:extLst>
          </p:cNvPr>
          <p:cNvSpPr txBox="1"/>
          <p:nvPr/>
        </p:nvSpPr>
        <p:spPr>
          <a:xfrm>
            <a:off x="4437305" y="4227683"/>
            <a:ext cx="3317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GYRO MPU 6050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0A179-F440-8742-B415-892204BB6A9D}"/>
              </a:ext>
            </a:extLst>
          </p:cNvPr>
          <p:cNvSpPr txBox="1"/>
          <p:nvPr/>
        </p:nvSpPr>
        <p:spPr>
          <a:xfrm>
            <a:off x="2315555" y="7299330"/>
            <a:ext cx="7560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Sensor Integration and Data Acquisition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6" name="Picture 4" descr="Global ">
            <a:extLst>
              <a:ext uri="{FF2B5EF4-FFF2-40B4-BE49-F238E27FC236}">
                <a16:creationId xmlns:a16="http://schemas.microsoft.com/office/drawing/2014/main" id="{2B2AE210-1F8D-7747-EA98-078BB5F0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84" y="8305051"/>
            <a:ext cx="1624224" cy="1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7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94D15B-C530-EE89-E500-889B6CE67FDD}"/>
              </a:ext>
            </a:extLst>
          </p:cNvPr>
          <p:cNvSpPr txBox="1"/>
          <p:nvPr/>
        </p:nvSpPr>
        <p:spPr>
          <a:xfrm>
            <a:off x="2315558" y="3060877"/>
            <a:ext cx="7560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Sensor Integration and Data Acquisition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4" descr="Global ">
            <a:extLst>
              <a:ext uri="{FF2B5EF4-FFF2-40B4-BE49-F238E27FC236}">
                <a16:creationId xmlns:a16="http://schemas.microsoft.com/office/drawing/2014/main" id="{67D8DDB7-24D5-2057-E998-3D708352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87" y="4150826"/>
            <a:ext cx="1624224" cy="1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0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94D15B-C530-EE89-E500-889B6CE67FDD}"/>
              </a:ext>
            </a:extLst>
          </p:cNvPr>
          <p:cNvSpPr txBox="1"/>
          <p:nvPr/>
        </p:nvSpPr>
        <p:spPr>
          <a:xfrm>
            <a:off x="968165" y="1320098"/>
            <a:ext cx="756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Sensor Integration and Data Acquisition 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4" descr="Global ">
            <a:extLst>
              <a:ext uri="{FF2B5EF4-FFF2-40B4-BE49-F238E27FC236}">
                <a16:creationId xmlns:a16="http://schemas.microsoft.com/office/drawing/2014/main" id="{67D8DDB7-24D5-2057-E998-3D708352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68" y="1111462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2416771" y="2273528"/>
            <a:ext cx="735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Sensor Interfacing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1E745-5D24-97A5-E8EA-EB4E5BD1B4B3}"/>
              </a:ext>
            </a:extLst>
          </p:cNvPr>
          <p:cNvSpPr txBox="1"/>
          <p:nvPr/>
        </p:nvSpPr>
        <p:spPr>
          <a:xfrm>
            <a:off x="2429471" y="2982584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Data Aggregation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6B82C-BAE2-91DE-F86D-0C3DF8C3293D}"/>
              </a:ext>
            </a:extLst>
          </p:cNvPr>
          <p:cNvSpPr txBox="1"/>
          <p:nvPr/>
        </p:nvSpPr>
        <p:spPr>
          <a:xfrm>
            <a:off x="2429471" y="2579785"/>
            <a:ext cx="555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Connecting and configuring the sensors to the ESP32 </a:t>
            </a:r>
            <a:r>
              <a:rPr lang="en-US" sz="1800" dirty="0">
                <a:latin typeface="Arial Rounded MT Bold" panose="020F0704030504030204" pitchFamily="34" charset="0"/>
              </a:rPr>
              <a:t> </a:t>
            </a:r>
            <a:endParaRPr lang="en-IN" sz="1800" dirty="0"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CE02E-930B-44F3-C846-FCF556394BD8}"/>
              </a:ext>
            </a:extLst>
          </p:cNvPr>
          <p:cNvSpPr txBox="1"/>
          <p:nvPr/>
        </p:nvSpPr>
        <p:spPr>
          <a:xfrm>
            <a:off x="2435718" y="3301541"/>
            <a:ext cx="555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Collecting sensor data in real-time for analysis 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799A471-017B-FCF8-AA8F-11B893503B04}"/>
              </a:ext>
            </a:extLst>
          </p:cNvPr>
          <p:cNvSpPr/>
          <p:nvPr/>
        </p:nvSpPr>
        <p:spPr>
          <a:xfrm>
            <a:off x="1600200" y="2400300"/>
            <a:ext cx="829271" cy="338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BD5299-2964-5ED7-C007-BA35E4E05864}"/>
              </a:ext>
            </a:extLst>
          </p:cNvPr>
          <p:cNvSpPr/>
          <p:nvPr/>
        </p:nvSpPr>
        <p:spPr>
          <a:xfrm>
            <a:off x="1603323" y="3073400"/>
            <a:ext cx="829271" cy="338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00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2416771" y="3630718"/>
            <a:ext cx="73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Sensor Interfacing</a:t>
            </a:r>
          </a:p>
        </p:txBody>
      </p:sp>
    </p:spTree>
    <p:extLst>
      <p:ext uri="{BB962C8B-B14F-4D97-AF65-F5344CB8AC3E}">
        <p14:creationId xmlns:p14="http://schemas.microsoft.com/office/powerpoint/2010/main" val="17622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>
            <a:off x="0" y="0"/>
            <a:ext cx="545737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4" y="305253"/>
            <a:ext cx="3277962" cy="3277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0" y="3583215"/>
            <a:ext cx="5457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Meghnad Saha Institute of Technology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0" y="4660433"/>
            <a:ext cx="308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2800" dirty="0">
              <a:solidFill>
                <a:schemeClr val="bg1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CBD75-BD74-BAFE-2019-D05A47957F1A}"/>
              </a:ext>
            </a:extLst>
          </p:cNvPr>
          <p:cNvSpPr txBox="1"/>
          <p:nvPr/>
        </p:nvSpPr>
        <p:spPr>
          <a:xfrm>
            <a:off x="6096000" y="608081"/>
            <a:ext cx="659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Topic: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A Comprehensive Study on IoT and GPS Based </a:t>
            </a:r>
          </a:p>
          <a:p>
            <a:r>
              <a:rPr lang="en-US" dirty="0">
                <a:latin typeface="Abadi" panose="020B0604020104020204" pitchFamily="34" charset="0"/>
              </a:rPr>
              <a:t>Accident Detection Systems for Smart Vehicles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67950-EAE0-7714-628A-95416DE9BBB3}"/>
              </a:ext>
            </a:extLst>
          </p:cNvPr>
          <p:cNvSpPr txBox="1"/>
          <p:nvPr/>
        </p:nvSpPr>
        <p:spPr>
          <a:xfrm>
            <a:off x="6108585" y="2621070"/>
            <a:ext cx="5564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Team Member Details: 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Soumyadeep</a:t>
            </a:r>
            <a:r>
              <a:rPr lang="en-US" dirty="0">
                <a:latin typeface="Arial Rounded MT Bold" panose="020F0704030504030204" pitchFamily="34" charset="0"/>
              </a:rPr>
              <a:t> Das </a:t>
            </a:r>
          </a:p>
          <a:p>
            <a:r>
              <a:rPr lang="en-US" dirty="0">
                <a:hlinkClick r:id="rId3"/>
              </a:rPr>
              <a:t>soumyadeep_d.it2021@msit.edu.in</a:t>
            </a:r>
            <a:r>
              <a:rPr lang="en-US" dirty="0"/>
              <a:t> 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Debjit Das </a:t>
            </a:r>
          </a:p>
          <a:p>
            <a:r>
              <a:rPr lang="en-US" dirty="0">
                <a:hlinkClick r:id="rId4"/>
              </a:rPr>
              <a:t>debjit_d.it2021@msit.edu.in</a:t>
            </a:r>
            <a:r>
              <a:rPr lang="en-US" dirty="0"/>
              <a:t> 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Avilash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Bhowmick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hlinkClick r:id="rId5"/>
              </a:rPr>
              <a:t>Avilash_b.it2021@msit.edu.in</a:t>
            </a:r>
            <a:r>
              <a:rPr lang="en-US" dirty="0"/>
              <a:t>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Tanushree Mondal</a:t>
            </a:r>
          </a:p>
          <a:p>
            <a:r>
              <a:rPr lang="en-US" dirty="0">
                <a:hlinkClick r:id="rId5"/>
              </a:rPr>
              <a:t>tanushree_m.it2021@msit.edu.in</a:t>
            </a:r>
            <a:r>
              <a:rPr lang="en-US" dirty="0"/>
              <a:t>  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1604" y="4660433"/>
            <a:ext cx="259805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BFE0268-01BB-47AF-8575-4185EB4B4457}"/>
              </a:ext>
            </a:extLst>
          </p:cNvPr>
          <p:cNvSpPr/>
          <p:nvPr/>
        </p:nvSpPr>
        <p:spPr>
          <a:xfrm rot="7256309">
            <a:off x="13683111" y="-4502604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D384B-BD14-38E4-9955-FB790DD47EB7}"/>
              </a:ext>
            </a:extLst>
          </p:cNvPr>
          <p:cNvSpPr/>
          <p:nvPr/>
        </p:nvSpPr>
        <p:spPr>
          <a:xfrm rot="7256309">
            <a:off x="13445197" y="-4001834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1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986625" y="1124657"/>
            <a:ext cx="735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Sensor Interfacing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EAABA-9838-677B-0C69-379E1A6F9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78" y="1737867"/>
            <a:ext cx="5333361" cy="43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3081" y="5176345"/>
              <a:ext cx="5940164" cy="4664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0164" cy="46645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06262" ay="-2468737" az="-9400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3081" y="5176345"/>
                <a:ext cx="5940164" cy="466455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2416771" y="3554195"/>
            <a:ext cx="73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Data Aggregation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32D1E-CB5F-4C26-8B0D-C64A2052F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t="21903" r="11089" b="23676"/>
          <a:stretch/>
        </p:blipFill>
        <p:spPr>
          <a:xfrm>
            <a:off x="12417161" y="2753396"/>
            <a:ext cx="4335452" cy="16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221124"/>
                  </p:ext>
                </p:extLst>
              </p:nvPr>
            </p:nvGraphicFramePr>
            <p:xfrm>
              <a:off x="1095016" y="1613947"/>
              <a:ext cx="6054397" cy="37697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054397" cy="3769718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34335" ay="-2145128" az="-4938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771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5016" y="1613947"/>
                <a:ext cx="6054397" cy="376971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986625" y="1043168"/>
            <a:ext cx="735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Data Aggregation 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EB4F9B4E-2ABC-457E-1875-3C6DAD3CA67D}"/>
              </a:ext>
            </a:extLst>
          </p:cNvPr>
          <p:cNvSpPr/>
          <p:nvPr/>
        </p:nvSpPr>
        <p:spPr>
          <a:xfrm>
            <a:off x="6360976" y="2886213"/>
            <a:ext cx="1576873" cy="1380931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EAFE3F-9F38-4591-15DB-B085E3F7D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t="21903" r="11089" b="23676"/>
          <a:stretch/>
        </p:blipFill>
        <p:spPr>
          <a:xfrm>
            <a:off x="7910475" y="2619325"/>
            <a:ext cx="4335452" cy="16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1592521"/>
                  </p:ext>
                </p:extLst>
              </p:nvPr>
            </p:nvGraphicFramePr>
            <p:xfrm>
              <a:off x="930065" y="1960244"/>
              <a:ext cx="3504731" cy="31809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4731" cy="318092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936894" ay="-959070" az="-2640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428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E6DA4A9-08A1-D9EF-3144-6CC5B110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065" y="1960244"/>
                <a:ext cx="3504731" cy="3180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5834C-E6B3-25B0-C24B-84C938D3695E}"/>
              </a:ext>
            </a:extLst>
          </p:cNvPr>
          <p:cNvSpPr txBox="1"/>
          <p:nvPr/>
        </p:nvSpPr>
        <p:spPr>
          <a:xfrm>
            <a:off x="986625" y="1043168"/>
            <a:ext cx="735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Data Aggregation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EAFE3F-9F38-4591-15DB-B085E3F7D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t="21903" r="11089" b="23676"/>
          <a:stretch/>
        </p:blipFill>
        <p:spPr>
          <a:xfrm>
            <a:off x="4639661" y="2756078"/>
            <a:ext cx="3643138" cy="13458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08739F-CF3E-E36B-EB44-317B377B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36" y="3247402"/>
            <a:ext cx="771525" cy="771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6A572F-D190-9312-E596-02A9FC630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45" y="3247401"/>
            <a:ext cx="771525" cy="7715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16DBB0-372C-299C-4A9D-D1D463B6B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139" y="1968329"/>
            <a:ext cx="2109264" cy="36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AEEFD-8B70-BCDC-2700-D076850C0B39}"/>
              </a:ext>
            </a:extLst>
          </p:cNvPr>
          <p:cNvSpPr txBox="1"/>
          <p:nvPr/>
        </p:nvSpPr>
        <p:spPr>
          <a:xfrm>
            <a:off x="2416771" y="3554195"/>
            <a:ext cx="735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Realtime Monitoring and Notification</a:t>
            </a:r>
          </a:p>
        </p:txBody>
      </p:sp>
    </p:spTree>
    <p:extLst>
      <p:ext uri="{BB962C8B-B14F-4D97-AF65-F5344CB8AC3E}">
        <p14:creationId xmlns:p14="http://schemas.microsoft.com/office/powerpoint/2010/main" val="242071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AEEFD-8B70-BCDC-2700-D076850C0B39}"/>
              </a:ext>
            </a:extLst>
          </p:cNvPr>
          <p:cNvSpPr txBox="1"/>
          <p:nvPr/>
        </p:nvSpPr>
        <p:spPr>
          <a:xfrm>
            <a:off x="968165" y="1028926"/>
            <a:ext cx="735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Realtime Monitoring and Notification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C705B-A6C3-FF6D-FD7D-FCA35FE9BE7B}"/>
              </a:ext>
            </a:extLst>
          </p:cNvPr>
          <p:cNvSpPr txBox="1"/>
          <p:nvPr/>
        </p:nvSpPr>
        <p:spPr>
          <a:xfrm>
            <a:off x="989937" y="3126241"/>
            <a:ext cx="23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Instant alerts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ED1F3-0467-1E4D-545D-0B2C467F99C3}"/>
              </a:ext>
            </a:extLst>
          </p:cNvPr>
          <p:cNvSpPr txBox="1"/>
          <p:nvPr/>
        </p:nvSpPr>
        <p:spPr>
          <a:xfrm>
            <a:off x="3621559" y="3122870"/>
            <a:ext cx="23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Geolocation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F2B24-5F03-686A-E1A0-C0F3FC9F7220}"/>
              </a:ext>
            </a:extLst>
          </p:cNvPr>
          <p:cNvSpPr txBox="1"/>
          <p:nvPr/>
        </p:nvSpPr>
        <p:spPr>
          <a:xfrm>
            <a:off x="6138881" y="3119499"/>
            <a:ext cx="23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Vehicle Status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644C6-A487-ACCB-9484-C2AE71A50261}"/>
              </a:ext>
            </a:extLst>
          </p:cNvPr>
          <p:cNvSpPr txBox="1"/>
          <p:nvPr/>
        </p:nvSpPr>
        <p:spPr>
          <a:xfrm>
            <a:off x="8932427" y="3116128"/>
            <a:ext cx="3735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Mobile Accessibility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475D89-5324-7797-79D6-62EB025C7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9" y="2281058"/>
            <a:ext cx="908270" cy="908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34A354-2EE5-B788-D862-606FB386799C}"/>
              </a:ext>
            </a:extLst>
          </p:cNvPr>
          <p:cNvSpPr txBox="1"/>
          <p:nvPr/>
        </p:nvSpPr>
        <p:spPr>
          <a:xfrm>
            <a:off x="1006265" y="3487792"/>
            <a:ext cx="205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Notify Emergency Contacts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FADCA-53BD-2E6B-3381-EA5444C675B1}"/>
              </a:ext>
            </a:extLst>
          </p:cNvPr>
          <p:cNvSpPr txBox="1"/>
          <p:nvPr/>
        </p:nvSpPr>
        <p:spPr>
          <a:xfrm>
            <a:off x="3650133" y="3524646"/>
            <a:ext cx="233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Provides Accurate Location Data of the Vehicle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8FD8E-C348-843B-13B5-B47A1C295037}"/>
              </a:ext>
            </a:extLst>
          </p:cNvPr>
          <p:cNvSpPr txBox="1"/>
          <p:nvPr/>
        </p:nvSpPr>
        <p:spPr>
          <a:xfrm>
            <a:off x="6225731" y="3524645"/>
            <a:ext cx="205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Monitor Vehicle diagnostics and driver conditions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292FF-ACFA-82AA-24FE-DDBE6EB6C53F}"/>
              </a:ext>
            </a:extLst>
          </p:cNvPr>
          <p:cNvSpPr txBox="1"/>
          <p:nvPr/>
        </p:nvSpPr>
        <p:spPr>
          <a:xfrm>
            <a:off x="8950985" y="3487791"/>
            <a:ext cx="205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Enable real-time monitoring and control through apps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F3D314-C372-795C-D3E5-052DF6327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400" y="2281058"/>
            <a:ext cx="908270" cy="908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3422EF-3A5B-4932-5771-37D2B60D5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51" y="2194644"/>
            <a:ext cx="1008887" cy="1008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8D060-3091-C8F4-E545-2529781E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73" y="2172336"/>
            <a:ext cx="952514" cy="95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" grpId="1"/>
      <p:bldP spid="6" grpId="0"/>
      <p:bldP spid="6" grpId="1"/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78879-5F47-A48A-30D9-DD4D756DA277}"/>
              </a:ext>
            </a:extLst>
          </p:cNvPr>
          <p:cNvSpPr txBox="1"/>
          <p:nvPr/>
        </p:nvSpPr>
        <p:spPr>
          <a:xfrm>
            <a:off x="628471" y="3426943"/>
            <a:ext cx="10935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Deployment and Consideration </a:t>
            </a:r>
            <a:endParaRPr lang="en-IN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8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78879-5F47-A48A-30D9-DD4D756DA277}"/>
              </a:ext>
            </a:extLst>
          </p:cNvPr>
          <p:cNvSpPr txBox="1"/>
          <p:nvPr/>
        </p:nvSpPr>
        <p:spPr>
          <a:xfrm>
            <a:off x="968165" y="1013537"/>
            <a:ext cx="10935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Deployment and Consideration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1C97D-55A3-8835-971B-E92368894754}"/>
              </a:ext>
            </a:extLst>
          </p:cNvPr>
          <p:cNvSpPr txBox="1"/>
          <p:nvPr/>
        </p:nvSpPr>
        <p:spPr>
          <a:xfrm>
            <a:off x="2059533" y="2735193"/>
            <a:ext cx="326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Hardware Integration 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2A79-8169-D27D-7FC7-6400A1C510DE}"/>
              </a:ext>
            </a:extLst>
          </p:cNvPr>
          <p:cNvSpPr txBox="1"/>
          <p:nvPr/>
        </p:nvSpPr>
        <p:spPr>
          <a:xfrm>
            <a:off x="2059532" y="4216479"/>
            <a:ext cx="326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Data Privacy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23597-F8B6-FD70-F3FF-2909255B32FB}"/>
              </a:ext>
            </a:extLst>
          </p:cNvPr>
          <p:cNvSpPr txBox="1"/>
          <p:nvPr/>
        </p:nvSpPr>
        <p:spPr>
          <a:xfrm>
            <a:off x="6098041" y="2708901"/>
            <a:ext cx="326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Power Management 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B2BB-DE9C-2041-D4F6-6218205F4C3D}"/>
              </a:ext>
            </a:extLst>
          </p:cNvPr>
          <p:cNvSpPr txBox="1"/>
          <p:nvPr/>
        </p:nvSpPr>
        <p:spPr>
          <a:xfrm>
            <a:off x="6103523" y="4216479"/>
            <a:ext cx="326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Maintenance and Update 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63161-435A-6FA0-39B1-FD06ADD96741}"/>
              </a:ext>
            </a:extLst>
          </p:cNvPr>
          <p:cNvSpPr txBox="1"/>
          <p:nvPr/>
        </p:nvSpPr>
        <p:spPr>
          <a:xfrm>
            <a:off x="2059533" y="3094107"/>
            <a:ext cx="319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Seamless Integration of sensors and microcontrollers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D25F42-51D2-0636-A38C-4BCE48B265F4}"/>
              </a:ext>
            </a:extLst>
          </p:cNvPr>
          <p:cNvSpPr txBox="1"/>
          <p:nvPr/>
        </p:nvSpPr>
        <p:spPr>
          <a:xfrm>
            <a:off x="2059532" y="4616588"/>
            <a:ext cx="319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Secure Data Handling and user privacy protocol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29295-49EF-6089-3DB1-F17BF9AD2EDD}"/>
              </a:ext>
            </a:extLst>
          </p:cNvPr>
          <p:cNvSpPr txBox="1"/>
          <p:nvPr/>
        </p:nvSpPr>
        <p:spPr>
          <a:xfrm>
            <a:off x="6103523" y="3094107"/>
            <a:ext cx="319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Ensuring reliable and efficient power supply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C6F85-C78B-33ED-369B-EABD51FD4E1E}"/>
              </a:ext>
            </a:extLst>
          </p:cNvPr>
          <p:cNvSpPr txBox="1"/>
          <p:nvPr/>
        </p:nvSpPr>
        <p:spPr>
          <a:xfrm>
            <a:off x="6103523" y="4616588"/>
            <a:ext cx="319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Ongoing System Monitoring and Software Update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C74D0-B092-93B1-20C9-65EFA8F16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43" y="4376526"/>
            <a:ext cx="777660" cy="777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DF3FFD-D448-C6A4-0D98-84FFE2037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74" y="2898231"/>
            <a:ext cx="777660" cy="777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AE2504-0210-C976-001F-960B88E13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6" y="4318182"/>
            <a:ext cx="777660" cy="777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421781-8B9D-6137-1E76-962004AAC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6" y="2781191"/>
            <a:ext cx="777660" cy="7776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6F1C01-0C37-FC8C-55CC-1B07D38DC9E6}"/>
              </a:ext>
            </a:extLst>
          </p:cNvPr>
          <p:cNvSpPr txBox="1"/>
          <p:nvPr/>
        </p:nvSpPr>
        <p:spPr>
          <a:xfrm>
            <a:off x="3693071" y="6992094"/>
            <a:ext cx="41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Future Development 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5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1" grpId="0"/>
      <p:bldP spid="13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43F83-D9B1-AD6C-7007-9970A73C211F}"/>
              </a:ext>
            </a:extLst>
          </p:cNvPr>
          <p:cNvSpPr txBox="1"/>
          <p:nvPr/>
        </p:nvSpPr>
        <p:spPr>
          <a:xfrm>
            <a:off x="4044905" y="3167390"/>
            <a:ext cx="41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Future Development 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7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7764570">
            <a:off x="-3298220" y="-854504"/>
            <a:ext cx="5519662" cy="18101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45896" y="-31694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884839" y="-26516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43F83-D9B1-AD6C-7007-9970A73C211F}"/>
              </a:ext>
            </a:extLst>
          </p:cNvPr>
          <p:cNvSpPr txBox="1"/>
          <p:nvPr/>
        </p:nvSpPr>
        <p:spPr>
          <a:xfrm>
            <a:off x="1095016" y="1236732"/>
            <a:ext cx="41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Future Development 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888F35-CD92-EC0C-2641-09C9B035F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38098"/>
              </p:ext>
            </p:extLst>
          </p:nvPr>
        </p:nvGraphicFramePr>
        <p:xfrm>
          <a:off x="1224280" y="2167466"/>
          <a:ext cx="9009380" cy="3474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04690">
                  <a:extLst>
                    <a:ext uri="{9D8B030D-6E8A-4147-A177-3AD203B41FA5}">
                      <a16:colId xmlns:a16="http://schemas.microsoft.com/office/drawing/2014/main" val="1223690235"/>
                    </a:ext>
                  </a:extLst>
                </a:gridCol>
                <a:gridCol w="4504690">
                  <a:extLst>
                    <a:ext uri="{9D8B030D-6E8A-4147-A177-3AD203B41FA5}">
                      <a16:colId xmlns:a16="http://schemas.microsoft.com/office/drawing/2014/main" val="2251524191"/>
                    </a:ext>
                  </a:extLst>
                </a:gridCol>
              </a:tblGrid>
              <a:tr h="6394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Rounded MT Bold" panose="020F0704030504030204" pitchFamily="34" charset="0"/>
                        </a:rPr>
                        <a:t>Driver Behavior Analysis </a:t>
                      </a:r>
                      <a:endParaRPr lang="en-IN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ptos Narrow" panose="020B0004020202020204" pitchFamily="34" charset="0"/>
                        </a:rPr>
                        <a:t>Drowsiness detection, Alcohol content monitoring, Distraction detection. 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77267"/>
                  </a:ext>
                </a:extLst>
              </a:tr>
              <a:tr h="6394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Rounded MT Bold" panose="020F0704030504030204" pitchFamily="34" charset="0"/>
                        </a:rPr>
                        <a:t>Traffic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Signal</a:t>
                      </a:r>
                      <a:r>
                        <a:rPr lang="en-US" dirty="0">
                          <a:latin typeface="Arial Rounded MT Bold" panose="020F0704030504030204" pitchFamily="34" charset="0"/>
                        </a:rPr>
                        <a:t> Analysis </a:t>
                      </a:r>
                      <a:endParaRPr lang="en-IN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ptos Narrow" panose="020B0004020202020204" pitchFamily="34" charset="0"/>
                        </a:rPr>
                        <a:t>Monitoring the traffic signal and controlling the car according to that can also be included. </a:t>
                      </a:r>
                      <a:endParaRPr lang="en-IN" dirty="0">
                        <a:latin typeface="Aptos Narrow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2277688"/>
                  </a:ext>
                </a:extLst>
              </a:tr>
              <a:tr h="6394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Rounded MT Bold" panose="020F0704030504030204" pitchFamily="34" charset="0"/>
                        </a:rPr>
                        <a:t>AI Predictive Analysis </a:t>
                      </a:r>
                      <a:endParaRPr lang="en-IN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ptos Narrow" panose="020B0004020202020204" pitchFamily="34" charset="0"/>
                        </a:rPr>
                        <a:t>Leveraging machine learning for proactive accident prevention</a:t>
                      </a:r>
                      <a:endParaRPr lang="en-IN" dirty="0">
                        <a:latin typeface="Aptos Narrow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107586"/>
                  </a:ext>
                </a:extLst>
              </a:tr>
              <a:tr h="6394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Rounded MT Bold" panose="020F0704030504030204" pitchFamily="34" charset="0"/>
                        </a:rPr>
                        <a:t>Autonomous Response  </a:t>
                      </a:r>
                      <a:endParaRPr lang="en-IN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ptos Narrow" panose="020B0004020202020204" pitchFamily="34" charset="0"/>
                        </a:rPr>
                        <a:t>Automatic intervention and evasive maneuvers in emergencies </a:t>
                      </a:r>
                      <a:endParaRPr lang="en-IN" dirty="0">
                        <a:latin typeface="Aptos Narrow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305215"/>
                  </a:ext>
                </a:extLst>
              </a:tr>
              <a:tr h="63940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Rounded MT Bold" panose="020F0704030504030204" pitchFamily="34" charset="0"/>
                        </a:rPr>
                        <a:t>Emergency Support </a:t>
                      </a:r>
                      <a:endParaRPr lang="en-IN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ptos Narrow" panose="020B0004020202020204" pitchFamily="34" charset="0"/>
                        </a:rPr>
                        <a:t>Integrate all of the hospitals database of a city and use that as a medical support for the accident.</a:t>
                      </a:r>
                      <a:endParaRPr lang="en-IN" dirty="0">
                        <a:latin typeface="Aptos Narrow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4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5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4317999" y="313667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Objective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87085" y="3709591"/>
            <a:ext cx="12017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“Smart Car Accident Detection” is an IOT and GPS based model designed to enhance vehicle safety and prevent accidents, integrating live location tracking.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7477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8D0F3C-02A3-B8CE-CA54-03FD88068D76}"/>
              </a:ext>
            </a:extLst>
          </p:cNvPr>
          <p:cNvSpPr/>
          <p:nvPr/>
        </p:nvSpPr>
        <p:spPr>
          <a:xfrm rot="10800000">
            <a:off x="-2" y="-2"/>
            <a:ext cx="4686301" cy="68580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1" y="1618328"/>
            <a:ext cx="2233729" cy="223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331042" y="4108251"/>
            <a:ext cx="4398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Meghnad Saha Institute of Technology 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331042" y="5012549"/>
            <a:ext cx="308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434616" y="4935355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3592096" y="-4795030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3205638" y="-4074042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43F83-D9B1-AD6C-7007-9970A73C211F}"/>
              </a:ext>
            </a:extLst>
          </p:cNvPr>
          <p:cNvSpPr txBox="1"/>
          <p:nvPr/>
        </p:nvSpPr>
        <p:spPr>
          <a:xfrm>
            <a:off x="5320250" y="2875001"/>
            <a:ext cx="6115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Black" panose="020B0A04020102020204" pitchFamily="34" charset="0"/>
              </a:rPr>
              <a:t>Thank You </a:t>
            </a:r>
            <a:endParaRPr lang="en-IN" sz="6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2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2474685" y="3749153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7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3653217" y="3871048"/>
            <a:ext cx="42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Key Components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86" y="4455823"/>
            <a:ext cx="2056933" cy="20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146E6E-0634-2D07-37D7-82A7349F88B7}"/>
              </a:ext>
            </a:extLst>
          </p:cNvPr>
          <p:cNvCxnSpPr>
            <a:cxnSpLocks/>
          </p:cNvCxnSpPr>
          <p:nvPr/>
        </p:nvCxnSpPr>
        <p:spPr>
          <a:xfrm>
            <a:off x="2583541" y="2449800"/>
            <a:ext cx="0" cy="40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DC9474-3D01-4E6B-EF37-9FB92D9B0290}"/>
              </a:ext>
            </a:extLst>
          </p:cNvPr>
          <p:cNvSpPr/>
          <p:nvPr/>
        </p:nvSpPr>
        <p:spPr>
          <a:xfrm>
            <a:off x="-1047356" y="2837865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1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1907829" y="2457571"/>
            <a:ext cx="427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Key Components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57" y="1864077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87A44-94B3-CB03-644B-24968149F707}"/>
              </a:ext>
            </a:extLst>
          </p:cNvPr>
          <p:cNvSpPr txBox="1"/>
          <p:nvPr/>
        </p:nvSpPr>
        <p:spPr>
          <a:xfrm>
            <a:off x="2315558" y="4039891"/>
            <a:ext cx="7560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Sensor Integration and Data Acquisition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7" name="Picture 4" descr="Global ">
            <a:extLst>
              <a:ext uri="{FF2B5EF4-FFF2-40B4-BE49-F238E27FC236}">
                <a16:creationId xmlns:a16="http://schemas.microsoft.com/office/drawing/2014/main" id="{D489699A-4914-4BB1-EF31-7CC7643E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08" y="5064047"/>
            <a:ext cx="1624224" cy="1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D6324-A54D-2977-F61D-E869CDE2C37C}"/>
              </a:ext>
            </a:extLst>
          </p:cNvPr>
          <p:cNvSpPr/>
          <p:nvPr/>
        </p:nvSpPr>
        <p:spPr>
          <a:xfrm>
            <a:off x="2292744" y="2542590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DFC9C7-C6DF-C6B4-1821-480FDD5979F0}"/>
              </a:ext>
            </a:extLst>
          </p:cNvPr>
          <p:cNvSpPr/>
          <p:nvPr/>
        </p:nvSpPr>
        <p:spPr>
          <a:xfrm>
            <a:off x="-777028" y="2860024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134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1907829" y="2457571"/>
            <a:ext cx="427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Key Components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57" y="1864077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87A44-94B3-CB03-644B-24968149F707}"/>
              </a:ext>
            </a:extLst>
          </p:cNvPr>
          <p:cNvSpPr txBox="1"/>
          <p:nvPr/>
        </p:nvSpPr>
        <p:spPr>
          <a:xfrm>
            <a:off x="1947258" y="2820691"/>
            <a:ext cx="75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Sensor Integration and Data Acquisition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7" name="Picture 4" descr="Global ">
            <a:extLst>
              <a:ext uri="{FF2B5EF4-FFF2-40B4-BE49-F238E27FC236}">
                <a16:creationId xmlns:a16="http://schemas.microsoft.com/office/drawing/2014/main" id="{D489699A-4914-4BB1-EF31-7CC7643E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92" y="1660088"/>
            <a:ext cx="1135465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0149-2514-E365-1365-29C75F1B979E}"/>
              </a:ext>
            </a:extLst>
          </p:cNvPr>
          <p:cNvSpPr txBox="1"/>
          <p:nvPr/>
        </p:nvSpPr>
        <p:spPr>
          <a:xfrm>
            <a:off x="2307409" y="4150238"/>
            <a:ext cx="7751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Real Time Monitoring and Notification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8C2884-8CC2-61C4-E9BA-4DA6D644E0BE}"/>
              </a:ext>
            </a:extLst>
          </p:cNvPr>
          <p:cNvSpPr/>
          <p:nvPr/>
        </p:nvSpPr>
        <p:spPr>
          <a:xfrm>
            <a:off x="2292744" y="2542590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4D82C54-20ED-B0C1-00A9-52E43FAB506B}"/>
              </a:ext>
            </a:extLst>
          </p:cNvPr>
          <p:cNvSpPr/>
          <p:nvPr/>
        </p:nvSpPr>
        <p:spPr>
          <a:xfrm>
            <a:off x="2292398" y="2910031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978F139-9C1E-71DF-B02F-9DB57ABE2DD9}"/>
              </a:ext>
            </a:extLst>
          </p:cNvPr>
          <p:cNvSpPr/>
          <p:nvPr/>
        </p:nvSpPr>
        <p:spPr>
          <a:xfrm>
            <a:off x="-704803" y="3715573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pic>
        <p:nvPicPr>
          <p:cNvPr id="24" name="Picture 8" descr="Location marker ">
            <a:extLst>
              <a:ext uri="{FF2B5EF4-FFF2-40B4-BE49-F238E27FC236}">
                <a16:creationId xmlns:a16="http://schemas.microsoft.com/office/drawing/2014/main" id="{6E35F83F-2BDB-F851-1B4A-BFA4C418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72" y="5252076"/>
            <a:ext cx="1125058" cy="11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8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1907829" y="2457571"/>
            <a:ext cx="427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Key Components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57" y="1864077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87A44-94B3-CB03-644B-24968149F707}"/>
              </a:ext>
            </a:extLst>
          </p:cNvPr>
          <p:cNvSpPr txBox="1"/>
          <p:nvPr/>
        </p:nvSpPr>
        <p:spPr>
          <a:xfrm>
            <a:off x="1947258" y="2820691"/>
            <a:ext cx="75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Sensor Integration and Data Acquisition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7" name="Picture 4" descr="Global ">
            <a:extLst>
              <a:ext uri="{FF2B5EF4-FFF2-40B4-BE49-F238E27FC236}">
                <a16:creationId xmlns:a16="http://schemas.microsoft.com/office/drawing/2014/main" id="{D489699A-4914-4BB1-EF31-7CC7643E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92" y="1660088"/>
            <a:ext cx="1135465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0149-2514-E365-1365-29C75F1B979E}"/>
              </a:ext>
            </a:extLst>
          </p:cNvPr>
          <p:cNvSpPr txBox="1"/>
          <p:nvPr/>
        </p:nvSpPr>
        <p:spPr>
          <a:xfrm>
            <a:off x="1699984" y="3222436"/>
            <a:ext cx="775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Real Time Monitoring and Notification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20" name="Picture 8" descr="Location marker ">
            <a:extLst>
              <a:ext uri="{FF2B5EF4-FFF2-40B4-BE49-F238E27FC236}">
                <a16:creationId xmlns:a16="http://schemas.microsoft.com/office/drawing/2014/main" id="{A86BCEB2-4815-D8B5-0A8A-2EFF87E8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993" y="2842727"/>
            <a:ext cx="843165" cy="8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C2593-60DD-1770-609A-50567B6D5C46}"/>
              </a:ext>
            </a:extLst>
          </p:cNvPr>
          <p:cNvSpPr txBox="1"/>
          <p:nvPr/>
        </p:nvSpPr>
        <p:spPr>
          <a:xfrm>
            <a:off x="2564742" y="4921220"/>
            <a:ext cx="723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Deployment and Consideration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11" name="Picture 10" descr="Startup ">
            <a:extLst>
              <a:ext uri="{FF2B5EF4-FFF2-40B4-BE49-F238E27FC236}">
                <a16:creationId xmlns:a16="http://schemas.microsoft.com/office/drawing/2014/main" id="{D179848D-0CF8-805B-0787-090A4B0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01" y="5349762"/>
            <a:ext cx="1388197" cy="13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BDEA39-A21F-48AA-B8B6-74EB79205D0A}"/>
              </a:ext>
            </a:extLst>
          </p:cNvPr>
          <p:cNvSpPr/>
          <p:nvPr/>
        </p:nvSpPr>
        <p:spPr>
          <a:xfrm>
            <a:off x="2292744" y="2542590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211042-D03D-B461-BF46-0AB8F813563A}"/>
              </a:ext>
            </a:extLst>
          </p:cNvPr>
          <p:cNvSpPr/>
          <p:nvPr/>
        </p:nvSpPr>
        <p:spPr>
          <a:xfrm>
            <a:off x="2292398" y="2910031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2F2E61-12A1-C4B5-232A-373E8B38BB79}"/>
              </a:ext>
            </a:extLst>
          </p:cNvPr>
          <p:cNvSpPr/>
          <p:nvPr/>
        </p:nvSpPr>
        <p:spPr>
          <a:xfrm>
            <a:off x="2301131" y="3297606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3A980C-76B1-AB41-674A-7BAB2DEB7D12}"/>
              </a:ext>
            </a:extLst>
          </p:cNvPr>
          <p:cNvSpPr/>
          <p:nvPr/>
        </p:nvSpPr>
        <p:spPr>
          <a:xfrm>
            <a:off x="-542082" y="40770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4C3A0C4-B1F1-8EEF-93E1-74703E852C84}"/>
              </a:ext>
            </a:extLst>
          </p:cNvPr>
          <p:cNvSpPr/>
          <p:nvPr/>
        </p:nvSpPr>
        <p:spPr>
          <a:xfrm>
            <a:off x="-542082" y="36833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40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20041-55AF-2AD8-AD96-3E7B280A3AB0}"/>
              </a:ext>
            </a:extLst>
          </p:cNvPr>
          <p:cNvSpPr/>
          <p:nvPr/>
        </p:nvSpPr>
        <p:spPr>
          <a:xfrm rot="7256309">
            <a:off x="-687968" y="2950027"/>
            <a:ext cx="19211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52DF2-2C3B-5AA1-9727-70DD01C9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" y="235693"/>
            <a:ext cx="695553" cy="69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6AD94-E5EE-1C3A-789E-79AFC9E6CF22}"/>
              </a:ext>
            </a:extLst>
          </p:cNvPr>
          <p:cNvSpPr txBox="1"/>
          <p:nvPr/>
        </p:nvSpPr>
        <p:spPr>
          <a:xfrm>
            <a:off x="986625" y="305253"/>
            <a:ext cx="960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Meghnad Saha Institute of Technology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9570-5208-2B09-2B26-2E64EC6C031E}"/>
              </a:ext>
            </a:extLst>
          </p:cNvPr>
          <p:cNvSpPr txBox="1"/>
          <p:nvPr/>
        </p:nvSpPr>
        <p:spPr>
          <a:xfrm>
            <a:off x="986625" y="608081"/>
            <a:ext cx="308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Department of IT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8F7842-FAAB-2565-F75A-5A0973116ADC}"/>
              </a:ext>
            </a:extLst>
          </p:cNvPr>
          <p:cNvCxnSpPr/>
          <p:nvPr/>
        </p:nvCxnSpPr>
        <p:spPr>
          <a:xfrm>
            <a:off x="1095016" y="643807"/>
            <a:ext cx="25980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CECE0B-7DF1-0B8D-4156-BB5D4E12374A}"/>
              </a:ext>
            </a:extLst>
          </p:cNvPr>
          <p:cNvSpPr/>
          <p:nvPr/>
        </p:nvSpPr>
        <p:spPr>
          <a:xfrm rot="7256309">
            <a:off x="12202654" y="-3123747"/>
            <a:ext cx="534813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1E39B-211C-FA01-B4E3-ECF367ED4EAD}"/>
              </a:ext>
            </a:extLst>
          </p:cNvPr>
          <p:cNvSpPr/>
          <p:nvPr/>
        </p:nvSpPr>
        <p:spPr>
          <a:xfrm rot="7256309">
            <a:off x="11964740" y="-2622977"/>
            <a:ext cx="45452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C348-32A2-C4BB-D392-C5DA8D6B50E9}"/>
              </a:ext>
            </a:extLst>
          </p:cNvPr>
          <p:cNvSpPr txBox="1"/>
          <p:nvPr/>
        </p:nvSpPr>
        <p:spPr>
          <a:xfrm>
            <a:off x="-65316" y="974044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Objective 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B2E47-546C-F5F7-B998-C70D9DC4493B}"/>
              </a:ext>
            </a:extLst>
          </p:cNvPr>
          <p:cNvSpPr txBox="1"/>
          <p:nvPr/>
        </p:nvSpPr>
        <p:spPr>
          <a:xfrm>
            <a:off x="2394044" y="975505"/>
            <a:ext cx="92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“Smart Car Accident Detection” is an IOT and GPS based model designed to enhance vehicle safety and prevent accidents, integrating live location tracking.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64B24-F1A9-DBCC-EE4D-8BA9496D6D36}"/>
              </a:ext>
            </a:extLst>
          </p:cNvPr>
          <p:cNvSpPr txBox="1"/>
          <p:nvPr/>
        </p:nvSpPr>
        <p:spPr>
          <a:xfrm>
            <a:off x="969296" y="1803469"/>
            <a:ext cx="724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To be Presented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5B93A-FC93-4F4D-9497-583EE4659F6D}"/>
              </a:ext>
            </a:extLst>
          </p:cNvPr>
          <p:cNvSpPr txBox="1"/>
          <p:nvPr/>
        </p:nvSpPr>
        <p:spPr>
          <a:xfrm>
            <a:off x="1907829" y="2457571"/>
            <a:ext cx="427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Key Components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Accept ">
            <a:extLst>
              <a:ext uri="{FF2B5EF4-FFF2-40B4-BE49-F238E27FC236}">
                <a16:creationId xmlns:a16="http://schemas.microsoft.com/office/drawing/2014/main" id="{5D1AD931-9F6D-7A1D-6D17-6B6A163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57" y="1864077"/>
            <a:ext cx="1857302" cy="1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87A44-94B3-CB03-644B-24968149F707}"/>
              </a:ext>
            </a:extLst>
          </p:cNvPr>
          <p:cNvSpPr txBox="1"/>
          <p:nvPr/>
        </p:nvSpPr>
        <p:spPr>
          <a:xfrm>
            <a:off x="1947258" y="2820691"/>
            <a:ext cx="75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Sensor Integration and Data Acquisition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7" name="Picture 4" descr="Global ">
            <a:extLst>
              <a:ext uri="{FF2B5EF4-FFF2-40B4-BE49-F238E27FC236}">
                <a16:creationId xmlns:a16="http://schemas.microsoft.com/office/drawing/2014/main" id="{D489699A-4914-4BB1-EF31-7CC7643E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92" y="1660088"/>
            <a:ext cx="1135465" cy="11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0149-2514-E365-1365-29C75F1B979E}"/>
              </a:ext>
            </a:extLst>
          </p:cNvPr>
          <p:cNvSpPr txBox="1"/>
          <p:nvPr/>
        </p:nvSpPr>
        <p:spPr>
          <a:xfrm>
            <a:off x="1699984" y="3222436"/>
            <a:ext cx="775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Real Time Monitoring and Notification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20" name="Picture 8" descr="Location marker ">
            <a:extLst>
              <a:ext uri="{FF2B5EF4-FFF2-40B4-BE49-F238E27FC236}">
                <a16:creationId xmlns:a16="http://schemas.microsoft.com/office/drawing/2014/main" id="{A86BCEB2-4815-D8B5-0A8A-2EFF87E8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993" y="2842727"/>
            <a:ext cx="843165" cy="8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C2593-60DD-1770-609A-50567B6D5C46}"/>
              </a:ext>
            </a:extLst>
          </p:cNvPr>
          <p:cNvSpPr txBox="1"/>
          <p:nvPr/>
        </p:nvSpPr>
        <p:spPr>
          <a:xfrm>
            <a:off x="2707617" y="3590895"/>
            <a:ext cx="723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Deployment and Consideration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11" name="Picture 10" descr="Startup ">
            <a:extLst>
              <a:ext uri="{FF2B5EF4-FFF2-40B4-BE49-F238E27FC236}">
                <a16:creationId xmlns:a16="http://schemas.microsoft.com/office/drawing/2014/main" id="{D179848D-0CF8-805B-0787-090A4B0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23" y="3502978"/>
            <a:ext cx="1388197" cy="13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00FC4-AAAC-2E4A-5B90-243C56DD7D22}"/>
              </a:ext>
            </a:extLst>
          </p:cNvPr>
          <p:cNvSpPr txBox="1"/>
          <p:nvPr/>
        </p:nvSpPr>
        <p:spPr>
          <a:xfrm>
            <a:off x="2564742" y="4921220"/>
            <a:ext cx="723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Future Development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22" name="Picture 12" descr="Investment ">
            <a:extLst>
              <a:ext uri="{FF2B5EF4-FFF2-40B4-BE49-F238E27FC236}">
                <a16:creationId xmlns:a16="http://schemas.microsoft.com/office/drawing/2014/main" id="{4DA41AD3-C17D-B23A-19EB-15ED0B99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74" y="5502036"/>
            <a:ext cx="1265748" cy="1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1B51A2-32F5-46F6-27C8-F3B02A1BDFE7}"/>
              </a:ext>
            </a:extLst>
          </p:cNvPr>
          <p:cNvSpPr/>
          <p:nvPr/>
        </p:nvSpPr>
        <p:spPr>
          <a:xfrm>
            <a:off x="2292744" y="2542590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0077CC-2B2D-9020-38E8-9F5AB0097FB2}"/>
              </a:ext>
            </a:extLst>
          </p:cNvPr>
          <p:cNvSpPr/>
          <p:nvPr/>
        </p:nvSpPr>
        <p:spPr>
          <a:xfrm>
            <a:off x="2292398" y="2910031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BD7FE1-7891-75FD-8862-466255574F05}"/>
              </a:ext>
            </a:extLst>
          </p:cNvPr>
          <p:cNvSpPr/>
          <p:nvPr/>
        </p:nvSpPr>
        <p:spPr>
          <a:xfrm>
            <a:off x="2301131" y="3297606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389358-F5EB-D674-A179-7F585A43C586}"/>
              </a:ext>
            </a:extLst>
          </p:cNvPr>
          <p:cNvSpPr/>
          <p:nvPr/>
        </p:nvSpPr>
        <p:spPr>
          <a:xfrm>
            <a:off x="2315418" y="36833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B898A4-AECA-E74D-C4E9-2FD839D1ABA8}"/>
              </a:ext>
            </a:extLst>
          </p:cNvPr>
          <p:cNvSpPr/>
          <p:nvPr/>
        </p:nvSpPr>
        <p:spPr>
          <a:xfrm>
            <a:off x="-454771" y="4077069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384EB3D-C130-B636-D05F-E07AB7E19F57}"/>
              </a:ext>
            </a:extLst>
          </p:cNvPr>
          <p:cNvSpPr/>
          <p:nvPr/>
        </p:nvSpPr>
        <p:spPr>
          <a:xfrm>
            <a:off x="-428831" y="4573741"/>
            <a:ext cx="337457" cy="317434"/>
          </a:xfrm>
          <a:prstGeom prst="roundRect">
            <a:avLst>
              <a:gd name="adj" fmla="val 8216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311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991</Words>
  <Application>Microsoft Office PowerPoint</Application>
  <PresentationFormat>Widescreen</PresentationFormat>
  <Paragraphs>227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Abadi</vt:lpstr>
      <vt:lpstr>Aptos Narrow</vt:lpstr>
      <vt:lpstr>Arial</vt:lpstr>
      <vt:lpstr>Arial Black</vt:lpstr>
      <vt:lpstr>Arial Rounded MT Bold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SOUMYADEEP DAS</dc:creator>
  <cp:lastModifiedBy>AVILASH BHOWMICK</cp:lastModifiedBy>
  <cp:revision>178</cp:revision>
  <dcterms:created xsi:type="dcterms:W3CDTF">2024-05-31T05:41:36Z</dcterms:created>
  <dcterms:modified xsi:type="dcterms:W3CDTF">2025-02-08T08:53:31Z</dcterms:modified>
</cp:coreProperties>
</file>